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08719"/>
            <a:ext cx="7772400" cy="504057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</a:rPr>
              <a:t>МБДОУ </a:t>
            </a:r>
            <a:r>
              <a:rPr lang="ru-RU" sz="3100" b="1" dirty="0" smtClean="0">
                <a:solidFill>
                  <a:srgbClr val="FF0000"/>
                </a:solidFill>
              </a:rPr>
              <a:t>детский сад комбинированного вида №12 «Росинка»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273926"/>
            <a:ext cx="61206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E709AD"/>
                </a:solidFill>
                <a:ea typeface="+mj-ea"/>
                <a:cs typeface="+mj-cs"/>
              </a:rPr>
              <a:t>Презентация</a:t>
            </a:r>
          </a:p>
          <a:p>
            <a:pPr algn="ctr"/>
            <a:r>
              <a:rPr lang="ru-RU" sz="2400" dirty="0" smtClean="0">
                <a:solidFill>
                  <a:srgbClr val="E709AD"/>
                </a:solidFill>
                <a:latin typeface="Times New Roman" pitchFamily="18" charset="0"/>
                <a:cs typeface="Times New Roman" pitchFamily="18" charset="0"/>
              </a:rPr>
              <a:t>Основной общеобразовательной программы </a:t>
            </a:r>
            <a:r>
              <a:rPr lang="ru-RU" sz="2400" b="1" dirty="0" smtClean="0">
                <a:solidFill>
                  <a:srgbClr val="E709A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E709A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 общеобразовательным стандартом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3" name="Picture 2" descr="F:\роси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1891928" cy="189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роси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44" y="4733528"/>
            <a:ext cx="1891928" cy="189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2.Содержательныйраздел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Формы</a:t>
            </a:r>
            <a:r>
              <a:rPr lang="ru-RU" dirty="0">
                <a:solidFill>
                  <a:srgbClr val="0070C0"/>
                </a:solidFill>
              </a:rPr>
              <a:t>, способы, методы и средства реализации ООП ДО. </a:t>
            </a:r>
          </a:p>
          <a:p>
            <a:r>
              <a:rPr lang="ru-RU" dirty="0">
                <a:solidFill>
                  <a:srgbClr val="0070C0"/>
                </a:solidFill>
              </a:rPr>
              <a:t>Это соответствие разделу «Психолого-педагогические условия реализации программы» Примерной программы «От рождения до школы» и дополняется вариативной частью.</a:t>
            </a:r>
          </a:p>
          <a:p>
            <a:pPr>
              <a:buNone/>
            </a:pPr>
            <a:r>
              <a:rPr lang="ru-RU" dirty="0">
                <a:solidFill>
                  <a:srgbClr val="E709AD"/>
                </a:solidFill>
              </a:rPr>
              <a:t>В соответствии с ФГОС, в этой части представлены: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особенности </a:t>
            </a:r>
            <a:r>
              <a:rPr lang="ru-RU" dirty="0">
                <a:solidFill>
                  <a:srgbClr val="0070C0"/>
                </a:solidFill>
              </a:rPr>
              <a:t>образовательной деятельности разных видов и культурных практик;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особенности взаимодействия педагогического коллектива с семьями воспитанников.</a:t>
            </a:r>
          </a:p>
          <a:p>
            <a:r>
              <a:rPr lang="ru-RU" dirty="0">
                <a:solidFill>
                  <a:srgbClr val="E709AD"/>
                </a:solidFill>
              </a:rPr>
              <a:t>Основными формами совместной деятельности педагогов и родителей по реализации основной образовательной программы являются следующие: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 - подготовка и проведение совместных праздников и досугов, предполагающие совместные выступления детей и родителей, участие в конкурсах;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  - проведение разнообразных встреч с родителями и представителями старшего поколения;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 - привлечение родителей к участию в детских познавательно-исследовательских и творческих проектах.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3624"/>
            <a:ext cx="18907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Данный раздел ООП ДО выстроен на основе Примерной программы «От рождения до школы» (обязательная часть) и дополнен материалами, направленными на реализацию части, формируемой участниками образовательных отношений.</a:t>
            </a:r>
            <a:br>
              <a:rPr lang="ru-RU" sz="2000" dirty="0" smtClean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E709AD"/>
                </a:solidFill>
              </a:rPr>
              <a:t>В </a:t>
            </a:r>
            <a:r>
              <a:rPr lang="ru-RU" dirty="0">
                <a:solidFill>
                  <a:srgbClr val="E709AD"/>
                </a:solidFill>
              </a:rPr>
              <a:t>соответствии с ФГОС, данная часть ООП ДО  учитывает образовательные потребности, интересы и мотивы детей, членов их семей и педагогов и ориентирована на: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специфику национальных, </a:t>
            </a:r>
            <a:r>
              <a:rPr lang="ru-RU" dirty="0" err="1">
                <a:solidFill>
                  <a:srgbClr val="0070C0"/>
                </a:solidFill>
              </a:rPr>
              <a:t>социокультурных</a:t>
            </a:r>
            <a:r>
              <a:rPr lang="ru-RU" dirty="0">
                <a:solidFill>
                  <a:srgbClr val="0070C0"/>
                </a:solidFill>
              </a:rPr>
              <a:t> и иных условий, в которых осуществляется образовательная деятельность;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выбор  парциальных образовательных программ и форм организации работы с детьми, которые соответствуют потребностям и интересам детей, а также возможностям педагогического коллектива;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сложившиеся традиции организации и групп.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240" y="5157192"/>
            <a:ext cx="1530673" cy="153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>
                <a:solidFill>
                  <a:srgbClr val="0070C0"/>
                </a:solidFill>
              </a:rPr>
              <a:t>В части,  формируемой участниками образовательных отношений, </a:t>
            </a:r>
            <a:r>
              <a:rPr lang="ru-RU" dirty="0" smtClean="0">
                <a:solidFill>
                  <a:srgbClr val="0070C0"/>
                </a:solidFill>
              </a:rPr>
              <a:t>представлен   материал по </a:t>
            </a:r>
            <a:r>
              <a:rPr lang="ru-RU" dirty="0">
                <a:solidFill>
                  <a:srgbClr val="0070C0"/>
                </a:solidFill>
              </a:rPr>
              <a:t>УМК и </a:t>
            </a:r>
            <a:r>
              <a:rPr lang="ru-RU" dirty="0" smtClean="0">
                <a:solidFill>
                  <a:srgbClr val="0070C0"/>
                </a:solidFill>
              </a:rPr>
              <a:t>ЭРС</a:t>
            </a:r>
            <a:r>
              <a:rPr lang="ru-RU" dirty="0" smtClean="0">
                <a:solidFill>
                  <a:srgbClr val="0070C0"/>
                </a:solidFill>
              </a:rPr>
              <a:t>, </a:t>
            </a:r>
            <a:r>
              <a:rPr lang="ru-RU" dirty="0">
                <a:solidFill>
                  <a:srgbClr val="0070C0"/>
                </a:solidFill>
              </a:rPr>
              <a:t>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компонента. 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25144"/>
            <a:ext cx="18907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Коррекционная работа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4644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</a:t>
            </a:r>
            <a:r>
              <a:rPr lang="ru-RU" sz="2800" dirty="0">
                <a:solidFill>
                  <a:srgbClr val="0070C0"/>
                </a:solidFill>
              </a:rPr>
              <a:t>данном разделе  представлено содержание образовательной деятельности по профессиональной коррекции нарушений развития детей. 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Этот </a:t>
            </a:r>
            <a:r>
              <a:rPr lang="ru-RU" sz="2800" dirty="0">
                <a:solidFill>
                  <a:srgbClr val="0070C0"/>
                </a:solidFill>
              </a:rPr>
              <a:t>раздел базируется на соответствующем разделе Примерной программы «От рождения до школы» и включается в ООП ДО при ее освоении детьми </a:t>
            </a:r>
            <a:r>
              <a:rPr lang="ru-RU" sz="2800" dirty="0" smtClean="0">
                <a:solidFill>
                  <a:srgbClr val="0070C0"/>
                </a:solidFill>
              </a:rPr>
              <a:t>с ФФНР 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53114"/>
            <a:ext cx="18907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8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Дополнительным направлением деятельности дошкольного образовательного учреждения является осуществление квалифицированной коррекции общего недоразвития их речи. </a:t>
            </a:r>
            <a:endParaRPr lang="ru-RU" sz="8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Этому </a:t>
            </a:r>
            <a:r>
              <a:rPr lang="ru-RU" sz="8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способствует использование в образовательном процессе программ: </a:t>
            </a:r>
            <a:endParaRPr lang="ru-RU" sz="8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8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Филичевой </a:t>
            </a:r>
            <a:r>
              <a:rPr lang="ru-RU" sz="8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Т.Б., Чиркиной Г.В. «Программа обучения и воспитания детей с фонетико-фонематическим недоразвитием речи», Каше Г.А., Филичевой Т.Б. «Программа обучения детей с недоразвитием фонематического строя речи</a:t>
            </a:r>
            <a:r>
              <a:rPr lang="ru-RU" sz="8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8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Н.В.Нищевой</a:t>
            </a:r>
            <a:r>
              <a:rPr lang="ru-RU" sz="8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«Программа коррекционно-развивающей работы  в логопедической группе детского сада для детей с общим недоразвитием речи»</a:t>
            </a:r>
          </a:p>
          <a:p>
            <a:pPr algn="ctr">
              <a:buNone/>
            </a:pPr>
            <a:r>
              <a:rPr lang="ru-RU" sz="8800" dirty="0"/>
              <a:t/>
            </a:r>
            <a:br>
              <a:rPr lang="ru-RU" sz="8800" dirty="0"/>
            </a:br>
            <a:endParaRPr lang="ru-RU" sz="8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94642"/>
            <a:ext cx="18907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3.Организационныйраздел.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Организационный </a:t>
            </a:r>
            <a:r>
              <a:rPr lang="ru-RU" dirty="0">
                <a:solidFill>
                  <a:srgbClr val="0070C0"/>
                </a:solidFill>
              </a:rPr>
              <a:t>раздел составлен с опорой на материалы Примерной программы, нормативно-правовые документы, методические письма и рекомендации.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Организационный раздел дает представление о том, в каких условиях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реализуется ООП ДО.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>
                <a:solidFill>
                  <a:srgbClr val="7030A0"/>
                </a:solidFill>
              </a:rPr>
              <a:t>этом разделе представлены: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распорядок и режим </a:t>
            </a:r>
            <a:r>
              <a:rPr lang="ru-RU" dirty="0">
                <a:solidFill>
                  <a:srgbClr val="0070C0"/>
                </a:solidFill>
              </a:rPr>
              <a:t>дня;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традиционные для ДОУ события, праздники, мероприятия;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особенности организации предметно-пространственной развивающей образовательной среды</a:t>
            </a:r>
            <a:r>
              <a:rPr lang="ru-RU" dirty="0" smtClean="0">
                <a:solidFill>
                  <a:srgbClr val="0070C0"/>
                </a:solidFill>
              </a:rPr>
              <a:t>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требования </a:t>
            </a:r>
            <a:r>
              <a:rPr lang="ru-RU" dirty="0">
                <a:solidFill>
                  <a:srgbClr val="0070C0"/>
                </a:solidFill>
              </a:rPr>
              <a:t>к материально-техническим условиям реализации ООП (в том числе обеспеченность методическими материалами и средствами обучения и воспитания).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81917"/>
            <a:ext cx="1558240" cy="156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70C0"/>
                </a:solidFill>
              </a:rPr>
              <a:t>Образовательная программа дошкольного образования МБДОУ разработана 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</a:t>
            </a:r>
            <a:r>
              <a:rPr lang="ru-RU" sz="2800" dirty="0">
                <a:solidFill>
                  <a:srgbClr val="0070C0"/>
                </a:solidFill>
              </a:rPr>
              <a:t>соответствии с Федеральным государственным образовательным стандартом дошкольного образования (Приказ № 1155 от 17 октября 2013 года) и на основе примерной основной общеобразовательной программ «От рождения до школы» </a:t>
            </a:r>
            <a:r>
              <a:rPr lang="ru-RU" sz="2800" dirty="0" err="1">
                <a:solidFill>
                  <a:srgbClr val="0070C0"/>
                </a:solidFill>
              </a:rPr>
              <a:t>п</a:t>
            </a:r>
            <a:r>
              <a:rPr lang="ru-RU" sz="2800" dirty="0">
                <a:solidFill>
                  <a:srgbClr val="0070C0"/>
                </a:solidFill>
              </a:rPr>
              <a:t>/</a:t>
            </a:r>
            <a:r>
              <a:rPr lang="ru-RU" sz="2800" dirty="0" err="1">
                <a:solidFill>
                  <a:srgbClr val="0070C0"/>
                </a:solidFill>
              </a:rPr>
              <a:t>р</a:t>
            </a:r>
            <a:r>
              <a:rPr lang="ru-RU" sz="2800" dirty="0">
                <a:solidFill>
                  <a:srgbClr val="0070C0"/>
                </a:solidFill>
              </a:rPr>
              <a:t> Н.Е. </a:t>
            </a:r>
            <a:r>
              <a:rPr lang="ru-RU" sz="2800" dirty="0" err="1">
                <a:solidFill>
                  <a:srgbClr val="0070C0"/>
                </a:solidFill>
              </a:rPr>
              <a:t>Вераксы</a:t>
            </a:r>
            <a:r>
              <a:rPr lang="ru-RU" sz="2800" dirty="0">
                <a:solidFill>
                  <a:srgbClr val="0070C0"/>
                </a:solidFill>
              </a:rPr>
              <a:t>, </a:t>
            </a:r>
            <a:r>
              <a:rPr lang="ru-RU" sz="2800" dirty="0" err="1">
                <a:solidFill>
                  <a:srgbClr val="0070C0"/>
                </a:solidFill>
              </a:rPr>
              <a:t>Т.С.Комаровой,М</a:t>
            </a:r>
            <a:r>
              <a:rPr lang="ru-RU" sz="2800" dirty="0">
                <a:solidFill>
                  <a:srgbClr val="0070C0"/>
                </a:solidFill>
              </a:rPr>
              <a:t>. А. Васильевой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376738"/>
            <a:ext cx="18907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</a:rPr>
              <a:t>ель Программы: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8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 Позитивная социализация и всестороннее развитие ребенка младенческого, раннего или дошкольного возраста в адекватных его возрасту детских видах деятельности.</a:t>
            </a:r>
            <a:endParaRPr lang="ru-RU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93096"/>
            <a:ext cx="18907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Для достижения целей Программы первостепенное значение имеют: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497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•охрана и укрепление физического и психического здоровья детей, в том числе их эмоционального благополучия;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•обеспечение равных возможностей полноценного развития каждого ребенка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•обеспечение преемственности основных образовательных программ дошкольного и начального общего образования;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•создание 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•объединение обучения и воспитания в целостный образовательный процесс на основе духовно-нравственных и </a:t>
            </a:r>
            <a:r>
              <a:rPr lang="ru-RU" sz="1800" dirty="0" err="1" smtClean="0">
                <a:solidFill>
                  <a:srgbClr val="0070C0"/>
                </a:solidFill>
              </a:rPr>
              <a:t>социокультурных</a:t>
            </a:r>
            <a:r>
              <a:rPr lang="ru-RU" sz="1800" dirty="0" smtClean="0">
                <a:solidFill>
                  <a:srgbClr val="0070C0"/>
                </a:solidFill>
              </a:rPr>
              <a:t> ценностей и принятых в обществе правил и норм поведения в интересах человека, семьи, общества;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8680"/>
            <a:ext cx="1089010" cy="109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497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учетом образовательных потребностей и способностей воспитанников;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•формирование </a:t>
            </a:r>
            <a:r>
              <a:rPr lang="ru-RU" sz="1800" dirty="0" err="1" smtClean="0">
                <a:solidFill>
                  <a:srgbClr val="0070C0"/>
                </a:solidFill>
              </a:rPr>
              <a:t>социокультурной</a:t>
            </a:r>
            <a:r>
              <a:rPr lang="ru-RU" sz="1800" dirty="0" smtClean="0">
                <a:solidFill>
                  <a:srgbClr val="0070C0"/>
                </a:solidFill>
              </a:rPr>
              <a:t> среды, соответствующей возрастным, индивидуальным, психологическим и физиологическим </a:t>
            </a:r>
            <a:r>
              <a:rPr lang="ru-RU" sz="1800" dirty="0" err="1" smtClean="0">
                <a:solidFill>
                  <a:srgbClr val="0070C0"/>
                </a:solidFill>
              </a:rPr>
              <a:t>особеностям</a:t>
            </a:r>
            <a:r>
              <a:rPr lang="ru-RU" sz="1800" dirty="0" smtClean="0">
                <a:solidFill>
                  <a:srgbClr val="0070C0"/>
                </a:solidFill>
              </a:rPr>
              <a:t>;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1296144" cy="129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Охват всех возрастных периодов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(«От рождения до школы»</a:t>
            </a:r>
            <a:r>
              <a:rPr lang="ru-RU" sz="2800" dirty="0" smtClean="0">
                <a:solidFill>
                  <a:srgbClr val="FF0000"/>
                </a:solidFill>
              </a:rPr>
              <a:t>).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7030A0"/>
                </a:solidFill>
              </a:rPr>
              <a:t>Программа  </a:t>
            </a:r>
            <a:r>
              <a:rPr lang="ru-RU" b="1" dirty="0">
                <a:solidFill>
                  <a:srgbClr val="7030A0"/>
                </a:solidFill>
              </a:rPr>
              <a:t>охватывает все возрастные периоды физического и психического развития детей: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-младший </a:t>
            </a:r>
            <a:r>
              <a:rPr lang="ru-RU" dirty="0">
                <a:solidFill>
                  <a:srgbClr val="0070C0"/>
                </a:solidFill>
              </a:rPr>
              <a:t>дошкольный возраст — от </a:t>
            </a:r>
            <a:r>
              <a:rPr lang="ru-RU" dirty="0" smtClean="0">
                <a:solidFill>
                  <a:srgbClr val="0070C0"/>
                </a:solidFill>
              </a:rPr>
              <a:t>2 </a:t>
            </a:r>
            <a:r>
              <a:rPr lang="ru-RU" dirty="0">
                <a:solidFill>
                  <a:srgbClr val="0070C0"/>
                </a:solidFill>
              </a:rPr>
              <a:t>до 4 лет (первая и вторая младшие группы</a:t>
            </a:r>
            <a:r>
              <a:rPr lang="ru-RU" dirty="0" smtClean="0">
                <a:solidFill>
                  <a:srgbClr val="0070C0"/>
                </a:solidFill>
              </a:rPr>
              <a:t>),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-средний </a:t>
            </a:r>
            <a:r>
              <a:rPr lang="ru-RU" dirty="0">
                <a:solidFill>
                  <a:srgbClr val="0070C0"/>
                </a:solidFill>
              </a:rPr>
              <a:t>дошкольный возраст — от 4 до 5 лет (средняя группа), 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-старший </a:t>
            </a:r>
            <a:r>
              <a:rPr lang="ru-RU" dirty="0">
                <a:solidFill>
                  <a:srgbClr val="0070C0"/>
                </a:solidFill>
              </a:rPr>
              <a:t>дошкольный возраст — от 5 до 7 </a:t>
            </a:r>
            <a:r>
              <a:rPr lang="ru-RU" dirty="0" smtClean="0">
                <a:solidFill>
                  <a:srgbClr val="0070C0"/>
                </a:solidFill>
              </a:rPr>
              <a:t>лет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(старшая </a:t>
            </a:r>
            <a:r>
              <a:rPr lang="ru-RU" dirty="0">
                <a:solidFill>
                  <a:srgbClr val="0070C0"/>
                </a:solidFill>
              </a:rPr>
              <a:t>и подготовительная к школе группы).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306190" cy="1309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Структура основной образовательной программы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ООП ДО в соответствии с требованиями ФГОС ДО включает три основных раздела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-</a:t>
            </a:r>
            <a:r>
              <a:rPr lang="ru-RU" dirty="0" smtClean="0">
                <a:solidFill>
                  <a:srgbClr val="7030A0"/>
                </a:solidFill>
              </a:rPr>
              <a:t>целевой</a:t>
            </a:r>
            <a:r>
              <a:rPr lang="ru-RU" dirty="0">
                <a:solidFill>
                  <a:srgbClr val="7030A0"/>
                </a:solidFill>
              </a:rPr>
              <a:t>,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>
                <a:solidFill>
                  <a:srgbClr val="7030A0"/>
                </a:solidFill>
              </a:rPr>
              <a:t>-</a:t>
            </a:r>
            <a:r>
              <a:rPr lang="ru-RU" dirty="0" smtClean="0">
                <a:solidFill>
                  <a:srgbClr val="7030A0"/>
                </a:solidFill>
              </a:rPr>
              <a:t>содержательный</a:t>
            </a:r>
            <a:r>
              <a:rPr lang="ru-RU" dirty="0">
                <a:solidFill>
                  <a:srgbClr val="7030A0"/>
                </a:solidFill>
              </a:rPr>
              <a:t>,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>
                <a:solidFill>
                  <a:srgbClr val="7030A0"/>
                </a:solidFill>
              </a:rPr>
              <a:t>-</a:t>
            </a:r>
            <a:r>
              <a:rPr lang="ru-RU" dirty="0" smtClean="0">
                <a:solidFill>
                  <a:srgbClr val="7030A0"/>
                </a:solidFill>
              </a:rPr>
              <a:t>организационный</a:t>
            </a:r>
            <a:r>
              <a:rPr lang="ru-RU" dirty="0">
                <a:solidFill>
                  <a:srgbClr val="7030A0"/>
                </a:solidFill>
              </a:rPr>
              <a:t>) и дополнительный </a:t>
            </a:r>
            <a:r>
              <a:rPr lang="ru-RU" dirty="0" smtClean="0">
                <a:solidFill>
                  <a:srgbClr val="7030A0"/>
                </a:solidFill>
              </a:rPr>
              <a:t>раздел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(презентация </a:t>
            </a:r>
            <a:r>
              <a:rPr lang="ru-RU" dirty="0">
                <a:solidFill>
                  <a:srgbClr val="7030A0"/>
                </a:solidFill>
              </a:rPr>
              <a:t>ООП ДО).</a:t>
            </a:r>
          </a:p>
          <a:p>
            <a:pPr algn="ctr">
              <a:buNone/>
            </a:pPr>
            <a:r>
              <a:rPr lang="ru-RU" dirty="0">
                <a:solidFill>
                  <a:srgbClr val="0070C0"/>
                </a:solidFill>
              </a:rPr>
              <a:t>Каждый из основных разделов  включает обязательную часть (это программа «От рождения до школы») и часть, формируемая участниками образовательных отношений, в которой отражаются специфика организации и приоритетные направления работы.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17232"/>
            <a:ext cx="1090166" cy="109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В соответствии с ФГОС ДО структура ООП ДО  включает следующие структурные элементы.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Целевой раздел.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1.1. Пояснительная записка.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1.2. Планируемые результаты освоения ООП ДО.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Содержательный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раздел.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.1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Описание образовательной деятельности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пяти образовательным областям.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.2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Описание вариативных форм, способов.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2.3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Коррекционная работа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.4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Особенности взаимодействия педагогического коллектива с семьями воспитанников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3.Организационный раздел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Краткая презентация ООП ДО (дополнительный раздел).</a:t>
            </a:r>
          </a:p>
          <a:p>
            <a:pPr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980728"/>
            <a:ext cx="18907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1.Целевой раздел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Пояснительная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записка.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пояснительной записке раскрываются:</a:t>
            </a:r>
          </a:p>
          <a:p>
            <a:pPr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- </a:t>
            </a:r>
            <a:r>
              <a:rPr lang="ru-RU" sz="2900" dirty="0">
                <a:solidFill>
                  <a:srgbClr val="0070C0"/>
                </a:solidFill>
              </a:rPr>
              <a:t>цели и задачи реализации ООП ДО;</a:t>
            </a:r>
          </a:p>
          <a:p>
            <a:pPr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- </a:t>
            </a:r>
            <a:r>
              <a:rPr lang="ru-RU" sz="2900" dirty="0">
                <a:solidFill>
                  <a:srgbClr val="0070C0"/>
                </a:solidFill>
              </a:rPr>
              <a:t>принципы и подходы к формированию ООП ДО;</a:t>
            </a:r>
          </a:p>
          <a:p>
            <a:pPr>
              <a:buNone/>
            </a:pPr>
            <a:r>
              <a:rPr lang="ru-RU" sz="2900" dirty="0">
                <a:solidFill>
                  <a:srgbClr val="0070C0"/>
                </a:solidFill>
              </a:rPr>
              <a:t>-</a:t>
            </a:r>
            <a:r>
              <a:rPr lang="ru-RU" sz="2900" dirty="0" smtClean="0">
                <a:solidFill>
                  <a:srgbClr val="0070C0"/>
                </a:solidFill>
              </a:rPr>
              <a:t>значимые </a:t>
            </a:r>
            <a:r>
              <a:rPr lang="ru-RU" sz="2900" dirty="0">
                <a:solidFill>
                  <a:srgbClr val="0070C0"/>
                </a:solidFill>
              </a:rPr>
              <a:t>для разработки и реализации ООП ДО характеристики</a:t>
            </a:r>
            <a:r>
              <a:rPr lang="ru-RU" sz="2900" dirty="0" smtClean="0">
                <a:solidFill>
                  <a:srgbClr val="0070C0"/>
                </a:solidFill>
              </a:rPr>
              <a:t>.</a:t>
            </a:r>
            <a:endParaRPr lang="ru-RU" sz="2900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900" dirty="0">
                <a:solidFill>
                  <a:srgbClr val="7030A0"/>
                </a:solidFill>
              </a:rPr>
              <a:t>Планируемые результаты освоения ООП ДО.</a:t>
            </a:r>
          </a:p>
          <a:p>
            <a:pPr>
              <a:buNone/>
            </a:pPr>
            <a:r>
              <a:rPr lang="ru-RU" sz="2900" dirty="0">
                <a:solidFill>
                  <a:srgbClr val="0070C0"/>
                </a:solidFill>
              </a:rPr>
              <a:t>Эта часть ООП ДО составлена на основе соответствующего раздела примерной программы «От рождения до школы» (обязательная часть) и дополнена описанием планируемых результатов в части, формируемой участниками образовательных отношений (это результаты работы по приоритетным </a:t>
            </a:r>
            <a:r>
              <a:rPr lang="ru-RU" sz="2900" dirty="0" smtClean="0">
                <a:solidFill>
                  <a:srgbClr val="0070C0"/>
                </a:solidFill>
              </a:rPr>
              <a:t>направлениям)</a:t>
            </a:r>
            <a:endParaRPr lang="ru-RU" sz="2900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25144"/>
            <a:ext cx="1890713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1043</Words>
  <Application>Microsoft Office PowerPoint</Application>
  <PresentationFormat>Экран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МБДОУ детский сад комбинированного вида №12 «Росинка»  </vt:lpstr>
      <vt:lpstr>Презентация PowerPoint</vt:lpstr>
      <vt:lpstr>Цель Программы: </vt:lpstr>
      <vt:lpstr>Для достижения целей Программы первостепенное значение имеют: </vt:lpstr>
      <vt:lpstr>Презентация PowerPoint</vt:lpstr>
      <vt:lpstr>Охват всех возрастных периодов  («От рождения до школы»). </vt:lpstr>
      <vt:lpstr>Структура основной образовательной программы ООП ДО в соответствии с требованиями ФГОС ДО включает три основных раздела </vt:lpstr>
      <vt:lpstr> В соответствии с ФГОС ДО структура ООП ДО  включает следующие структурные элементы. </vt:lpstr>
      <vt:lpstr>1.Целевой раздел </vt:lpstr>
      <vt:lpstr>2.Содержательныйраздел </vt:lpstr>
      <vt:lpstr>Данный раздел ООП ДО выстроен на основе Примерной программы «От рождения до школы» (обязательная часть) и дополнен материалами, направленными на реализацию части, формируемой участниками образовательных отношений. </vt:lpstr>
      <vt:lpstr>Презентация PowerPoint</vt:lpstr>
      <vt:lpstr>Коррекционная работа  </vt:lpstr>
      <vt:lpstr>Презентация PowerPoint</vt:lpstr>
      <vt:lpstr>3.Организационныйраздел.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User</cp:lastModifiedBy>
  <cp:revision>18</cp:revision>
  <dcterms:created xsi:type="dcterms:W3CDTF">2016-10-20T17:07:30Z</dcterms:created>
  <dcterms:modified xsi:type="dcterms:W3CDTF">2019-01-23T06:13:17Z</dcterms:modified>
</cp:coreProperties>
</file>